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embeddedFontLst>
    <p:embeddedFont>
      <p:font typeface="Pinyon Script"/>
      <p:regular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8" roundtripDataSignature="AMtx7mgmedKFp4QC7K2Z4K5zCywgNIO/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inyonScript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/>
          <p:nvPr>
            <p:ph type="ctrTitle"/>
          </p:nvPr>
        </p:nvSpPr>
        <p:spPr>
          <a:xfrm>
            <a:off x="685800" y="1905000"/>
            <a:ext cx="7543800" cy="25939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Font typeface="Cambria"/>
              <a:buNone/>
              <a:defRPr sz="6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" type="subTitle"/>
          </p:nvPr>
        </p:nvSpPr>
        <p:spPr>
          <a:xfrm>
            <a:off x="685800" y="4572000"/>
            <a:ext cx="646176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C8B8A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C8B8A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C8B8A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C8B8A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C8B8A"/>
                </a:solidFill>
              </a:defRPr>
            </a:lvl5pPr>
            <a:lvl6pPr lvl="5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C8B8A"/>
                </a:solidFill>
              </a:defRPr>
            </a:lvl6pPr>
            <a:lvl7pPr lvl="6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C8B8A"/>
                </a:solidFill>
              </a:defRPr>
            </a:lvl7pPr>
            <a:lvl8pPr lvl="7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C8B8A"/>
                </a:solidFill>
              </a:defRPr>
            </a:lvl8pPr>
            <a:lvl9pPr lvl="8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C8B8A"/>
                </a:solidFill>
              </a:defRPr>
            </a:lvl9pPr>
          </a:lstStyle>
          <a:p/>
        </p:txBody>
      </p:sp>
      <p:sp>
        <p:nvSpPr>
          <p:cNvPr id="20" name="Google Shape;20;p13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3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3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" type="body"/>
          </p:nvPr>
        </p:nvSpPr>
        <p:spPr>
          <a:xfrm rot="5400000">
            <a:off x="1866900" y="190500"/>
            <a:ext cx="4800600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2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3"/>
          <p:cNvSpPr txBox="1"/>
          <p:nvPr>
            <p:ph type="title"/>
          </p:nvPr>
        </p:nvSpPr>
        <p:spPr>
          <a:xfrm rot="5400000">
            <a:off x="4579937" y="2324100"/>
            <a:ext cx="5851525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3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23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3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3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4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5"/>
          <p:cNvSpPr txBox="1"/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15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5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/>
          <p:nvPr>
            <p:ph type="title"/>
          </p:nvPr>
        </p:nvSpPr>
        <p:spPr>
          <a:xfrm>
            <a:off x="722313" y="5486400"/>
            <a:ext cx="7659687" cy="11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mbria"/>
              <a:buNone/>
              <a:defRPr b="0" sz="3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" type="body"/>
          </p:nvPr>
        </p:nvSpPr>
        <p:spPr>
          <a:xfrm>
            <a:off x="722313" y="3852863"/>
            <a:ext cx="6135687" cy="1633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C8B8A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C8B8A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C8B8A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B8A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B8A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B8A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B8A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B8A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B8A"/>
                </a:solidFill>
              </a:defRPr>
            </a:lvl9pPr>
          </a:lstStyle>
          <a:p/>
        </p:txBody>
      </p:sp>
      <p:sp>
        <p:nvSpPr>
          <p:cNvPr id="36" name="Google Shape;36;p16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6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7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7"/>
          <p:cNvSpPr txBox="1"/>
          <p:nvPr>
            <p:ph idx="1" type="body"/>
          </p:nvPr>
        </p:nvSpPr>
        <p:spPr>
          <a:xfrm>
            <a:off x="457200" y="1536192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17"/>
          <p:cNvSpPr txBox="1"/>
          <p:nvPr>
            <p:ph idx="2" type="body"/>
          </p:nvPr>
        </p:nvSpPr>
        <p:spPr>
          <a:xfrm>
            <a:off x="4419600" y="1536192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17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7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8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" type="body"/>
          </p:nvPr>
        </p:nvSpPr>
        <p:spPr>
          <a:xfrm>
            <a:off x="457200" y="1535113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8"/>
          <p:cNvSpPr txBox="1"/>
          <p:nvPr>
            <p:ph idx="2" type="body"/>
          </p:nvPr>
        </p:nvSpPr>
        <p:spPr>
          <a:xfrm>
            <a:off x="457200" y="2174875"/>
            <a:ext cx="365760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18"/>
          <p:cNvSpPr txBox="1"/>
          <p:nvPr>
            <p:ph idx="3" type="body"/>
          </p:nvPr>
        </p:nvSpPr>
        <p:spPr>
          <a:xfrm>
            <a:off x="4419600" y="1535113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18"/>
          <p:cNvSpPr txBox="1"/>
          <p:nvPr>
            <p:ph idx="4" type="body"/>
          </p:nvPr>
        </p:nvSpPr>
        <p:spPr>
          <a:xfrm>
            <a:off x="4419600" y="2174875"/>
            <a:ext cx="365760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18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8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9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9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9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0"/>
          <p:cNvSpPr txBox="1"/>
          <p:nvPr>
            <p:ph type="title"/>
          </p:nvPr>
        </p:nvSpPr>
        <p:spPr>
          <a:xfrm>
            <a:off x="304801" y="5495544"/>
            <a:ext cx="7772400" cy="5943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mbria"/>
              <a:buNone/>
              <a:defRPr b="1" sz="2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0"/>
          <p:cNvSpPr txBox="1"/>
          <p:nvPr>
            <p:ph idx="1" type="body"/>
          </p:nvPr>
        </p:nvSpPr>
        <p:spPr>
          <a:xfrm>
            <a:off x="304799" y="6096000"/>
            <a:ext cx="7772401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3" name="Google Shape;63;p20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0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0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66" name="Google Shape;66;p20"/>
          <p:cNvSpPr txBox="1"/>
          <p:nvPr>
            <p:ph idx="2" type="body"/>
          </p:nvPr>
        </p:nvSpPr>
        <p:spPr>
          <a:xfrm>
            <a:off x="304800" y="381000"/>
            <a:ext cx="7772400" cy="4942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1"/>
          <p:cNvSpPr txBox="1"/>
          <p:nvPr>
            <p:ph type="title"/>
          </p:nvPr>
        </p:nvSpPr>
        <p:spPr>
          <a:xfrm>
            <a:off x="301752" y="5495278"/>
            <a:ext cx="7772400" cy="5946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mbria"/>
              <a:buNone/>
              <a:defRPr b="1" sz="2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1"/>
          <p:cNvSpPr/>
          <p:nvPr>
            <p:ph idx="2" type="pic"/>
          </p:nvPr>
        </p:nvSpPr>
        <p:spPr>
          <a:xfrm>
            <a:off x="0" y="0"/>
            <a:ext cx="8458200" cy="54864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21"/>
          <p:cNvSpPr txBox="1"/>
          <p:nvPr>
            <p:ph idx="1" type="body"/>
          </p:nvPr>
        </p:nvSpPr>
        <p:spPr>
          <a:xfrm>
            <a:off x="301752" y="6096000"/>
            <a:ext cx="7772400" cy="612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1" name="Google Shape;71;p21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1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73" name="Google Shape;73;p21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lt1"/>
            </a:gs>
            <a:gs pos="75000">
              <a:schemeClr val="lt1"/>
            </a:gs>
            <a:gs pos="100000">
              <a:srgbClr val="D8D8D8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2"/>
          <p:cNvSpPr txBox="1"/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8300" lvl="0" marL="4572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2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12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2"/>
          <p:cNvSpPr/>
          <p:nvPr>
            <p:ph idx="12" type="sldNum"/>
          </p:nvPr>
        </p:nvSpPr>
        <p:spPr>
          <a:xfrm>
            <a:off x="8531788" y="5648960"/>
            <a:ext cx="548640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5" name="Google Shape;15;p12"/>
          <p:cNvSpPr txBox="1"/>
          <p:nvPr>
            <p:ph idx="11" type="ftr"/>
          </p:nvPr>
        </p:nvSpPr>
        <p:spPr>
          <a:xfrm rot="-5400000">
            <a:off x="7586910" y="4048760"/>
            <a:ext cx="2367281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12"/>
          <p:cNvSpPr txBox="1"/>
          <p:nvPr>
            <p:ph idx="10" type="dt"/>
          </p:nvPr>
        </p:nvSpPr>
        <p:spPr>
          <a:xfrm rot="-5400000">
            <a:off x="7551351" y="1645920"/>
            <a:ext cx="2438399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ambiamento climatico" id="90" name="Google Shape;9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434" y="169437"/>
            <a:ext cx="9144000" cy="6408712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>
            <p:ph type="ctrTitle"/>
          </p:nvPr>
        </p:nvSpPr>
        <p:spPr>
          <a:xfrm>
            <a:off x="611560" y="4437112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600"/>
              <a:buFont typeface="Arial"/>
              <a:buNone/>
            </a:pPr>
            <a:r>
              <a:rPr lang="it-IT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IL CAMBIAMENTO CLIMATICO</a:t>
            </a:r>
            <a:endParaRPr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2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22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25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822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"/>
          <p:cNvSpPr txBox="1"/>
          <p:nvPr/>
        </p:nvSpPr>
        <p:spPr>
          <a:xfrm>
            <a:off x="2267744" y="889390"/>
            <a:ext cx="4680520" cy="47089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0000">
                <a:solidFill>
                  <a:schemeClr val="dk1"/>
                </a:solidFill>
                <a:latin typeface="Pinyon Script"/>
                <a:ea typeface="Pinyon Script"/>
                <a:cs typeface="Pinyon Script"/>
                <a:sym typeface="Pinyon Script"/>
              </a:rPr>
              <a:t>fine</a:t>
            </a:r>
            <a:endParaRPr sz="30000">
              <a:solidFill>
                <a:schemeClr val="dk1"/>
              </a:solidFill>
              <a:latin typeface="Pinyon Script"/>
              <a:ea typeface="Pinyon Script"/>
              <a:cs typeface="Pinyon Script"/>
              <a:sym typeface="Pinyon Script"/>
            </a:endParaRPr>
          </a:p>
        </p:txBody>
      </p:sp>
    </p:spTree>
  </p:cSld>
  <p:clrMapOvr>
    <a:masterClrMapping/>
  </p:clrMapOvr>
  <p:transition spd="slow" p14:dur="2500">
    <p:checker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NERO ASSOLUTO | Makte" id="149" name="Google Shape;149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044624" y="-3195736"/>
            <a:ext cx="11617225" cy="116172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900">
        <p14:glitter dir="l" pattern="hexagon"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 dieta per combattere il caldo afoso - Nutrizionismi.itNutrizionismi.it" id="96" name="Google Shape;9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841198"/>
            <a:ext cx="8226174" cy="60493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"/>
          <p:cNvSpPr txBox="1"/>
          <p:nvPr/>
        </p:nvSpPr>
        <p:spPr>
          <a:xfrm>
            <a:off x="78000" y="201525"/>
            <a:ext cx="9046500" cy="1523700"/>
          </a:xfrm>
          <a:prstGeom prst="rect">
            <a:avLst/>
          </a:prstGeom>
          <a:solidFill>
            <a:schemeClr val="dk2"/>
          </a:solidFill>
          <a:ln cap="flat" cmpd="sng" w="12700">
            <a:solidFill>
              <a:srgbClr val="2D2A1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 cambiamento climatico è costituito dal </a:t>
            </a:r>
            <a:r>
              <a:rPr b="1" i="0" lang="it-IT" sz="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riscaldamento globale</a:t>
            </a:r>
            <a:r>
              <a:rPr b="0" i="0" lang="it-IT" sz="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3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"/>
          <p:cNvSpPr txBox="1"/>
          <p:nvPr/>
        </p:nvSpPr>
        <p:spPr>
          <a:xfrm flipH="1">
            <a:off x="-6400" y="5304375"/>
            <a:ext cx="9144000" cy="1754700"/>
          </a:xfrm>
          <a:prstGeom prst="rect">
            <a:avLst/>
          </a:prstGeom>
          <a:solidFill>
            <a:schemeClr val="dk2"/>
          </a:solidFill>
          <a:ln cap="flat" cmpd="sng" w="12700">
            <a:solidFill>
              <a:srgbClr val="2D2A1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 stima che, senza interventi, ci potrebbe essere un ulteriore aumento di 1,5° tra il 2020 e il 2050</a:t>
            </a:r>
            <a:r>
              <a:rPr lang="it-IT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200">
        <p14:flip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 scioglimento dei ghiacci riverserà miliardi di pezzi di plastica negli  oceani" id="103" name="Google Shape;10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97500" y="-1"/>
            <a:ext cx="8491000" cy="68580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2D2A1E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04" name="Google Shape;104;p3"/>
          <p:cNvSpPr/>
          <p:nvPr/>
        </p:nvSpPr>
        <p:spPr>
          <a:xfrm>
            <a:off x="375925" y="1053075"/>
            <a:ext cx="7920900" cy="2866800"/>
          </a:xfrm>
          <a:prstGeom prst="rect">
            <a:avLst/>
          </a:prstGeom>
          <a:solidFill>
            <a:schemeClr val="dk2"/>
          </a:solidFill>
          <a:ln cap="flat" cmpd="sng" w="12700">
            <a:solidFill>
              <a:srgbClr val="2D2A1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Intanto, l’impatto del riscaldamento globale indotto dal cambiamento climatico è sotto gli occhi di tutti.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Infatti, il ghiaccio marino artico è il 12,85% in meno, rispetto a dieci anni fa.</a:t>
            </a:r>
            <a:endParaRPr sz="900"/>
          </a:p>
        </p:txBody>
      </p:sp>
    </p:spTree>
  </p:cSld>
  <p:clrMapOvr>
    <a:masterClrMapping/>
  </p:clrMapOvr>
  <mc:AlternateContent>
    <mc:Choice Requires="p14">
      <p:transition spd="slow" p14:dur="12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10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175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Venezia sott&amp;#39;acqua, un anno dopo - la Repubblica" id="109" name="Google Shape;10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8500"/>
            <a:ext cx="8418126" cy="6799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4"/>
          <p:cNvSpPr/>
          <p:nvPr/>
        </p:nvSpPr>
        <p:spPr>
          <a:xfrm>
            <a:off x="0" y="0"/>
            <a:ext cx="9070500" cy="2457300"/>
          </a:xfrm>
          <a:prstGeom prst="rect">
            <a:avLst/>
          </a:prstGeom>
          <a:solidFill>
            <a:schemeClr val="dk2"/>
          </a:solidFill>
          <a:ln cap="flat" cmpd="sng" w="12700">
            <a:solidFill>
              <a:srgbClr val="2D2A1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Nel frattempo, sempre nell’ultimo decennio, le maree costiere hanno registrato un aumento del 3,3 mm dei mari. Inoltre, il 2020 è stato il secondo anno più caldo di sempre. Si registrano, purtroppo, </a:t>
            </a:r>
            <a:r>
              <a:rPr b="1" lang="it-IT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eventi meteorologici estremi</a:t>
            </a:r>
            <a:r>
              <a:rPr lang="it-IT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3000">
        <p14:shred dir="out"/>
      </p:transition>
    </mc:Choice>
    <mc:Fallback>
      <p:transition spd="med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3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"/>
          <p:cNvSpPr/>
          <p:nvPr/>
        </p:nvSpPr>
        <p:spPr>
          <a:xfrm>
            <a:off x="325025" y="188650"/>
            <a:ext cx="7810800" cy="6494100"/>
          </a:xfrm>
          <a:prstGeom prst="rect">
            <a:avLst/>
          </a:prstGeom>
          <a:solidFill>
            <a:schemeClr val="dk2"/>
          </a:solidFill>
          <a:ln cap="flat" cmpd="sng" w="12700">
            <a:solidFill>
              <a:srgbClr val="2D2A1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Alluvioni, innalzamento dei mari, siccità, riscaldamento globale sono solo alcuni dei sintomi dei cambiamenti climatici in atto. Stiamo pagando un prezzo altissimo, mentre aziende senza scrupoli, come i colossi delle fonti fossili o dell'agricoltura industriale, fanno profitti a scapito del Pianeta, senza assumersi alcuna responsabilità. Per rispettare gli Accordi di Parigi, dobbiamo contrastare le fonti fossili e scegliere rinnovabili ed efficienza energetica. Ecco perché e stata fatta l’agenda 2030.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Qual è l&amp;#39;industria che inquina di più? È proprio quella che dovrebbe curarci" id="116" name="Google Shape;11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3550" y="266525"/>
            <a:ext cx="7404024" cy="6389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4400">
        <p14:honeycomb/>
      </p:transition>
    </mc:Choice>
    <mc:Fallback>
      <p:transition spd="med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375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225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"/>
          <p:cNvSpPr txBox="1"/>
          <p:nvPr/>
        </p:nvSpPr>
        <p:spPr>
          <a:xfrm>
            <a:off x="251520" y="2636912"/>
            <a:ext cx="7920880" cy="3970318"/>
          </a:xfrm>
          <a:prstGeom prst="rect">
            <a:avLst/>
          </a:prstGeom>
          <a:solidFill>
            <a:schemeClr val="dk2"/>
          </a:solidFill>
          <a:ln cap="flat" cmpd="sng" w="12700">
            <a:solidFill>
              <a:srgbClr val="2D2A1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L’agenda 2030 è una raccolta di obbiettivi da raggiungere entro il 2030. Questi obbiettivi riguardano lo sviluppo sostenibile. Scritto nel settembre del 2015. All’agenda 2030 hanno aderito 193 paesi tra cui anche l'Italia.  </a:t>
            </a:r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&amp;#39;Obiettivo 4 dell&amp;#39;Agenda ONU 2030: il diritto all&amp;#39;istruzione - INVALSIopen" id="122" name="Google Shape;122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908720"/>
            <a:ext cx="9144001" cy="5949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4000">
        <p14:vortex dir="r"/>
      </p:transition>
    </mc:Choice>
    <mc:Fallback>
      <p:transition spd="med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22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5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ambiamento climatico - Grafico 2" id="127" name="Google Shape;127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6900" y="0"/>
            <a:ext cx="8886801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7"/>
          <p:cNvSpPr/>
          <p:nvPr/>
        </p:nvSpPr>
        <p:spPr>
          <a:xfrm>
            <a:off x="179512" y="188640"/>
            <a:ext cx="7992888" cy="6001643"/>
          </a:xfrm>
          <a:prstGeom prst="rect">
            <a:avLst/>
          </a:prstGeom>
          <a:solidFill>
            <a:schemeClr val="dk2"/>
          </a:solidFill>
          <a:ln cap="flat" cmpd="sng" w="12700">
            <a:solidFill>
              <a:srgbClr val="2D2A1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 la colpa è solo nostra: sono le attività umane, in particolare le emissioni di </a:t>
            </a:r>
            <a:r>
              <a:rPr b="1" lang="it-IT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gas serra</a:t>
            </a:r>
            <a:r>
              <a:rPr lang="it-IT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nell’atmosfera, a innescare e accelerare i cambiamenti in atto. Alcuni gas presenti in atmosfera, definiti </a:t>
            </a:r>
            <a:r>
              <a:rPr b="1" lang="it-IT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gas Serra</a:t>
            </a:r>
            <a:r>
              <a:rPr lang="it-IT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sono i responsabili dell’</a:t>
            </a:r>
            <a:r>
              <a:rPr b="1" lang="it-IT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effetto Serra</a:t>
            </a:r>
            <a:r>
              <a:rPr lang="it-IT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che svolge un ruolo fondamentale per la crescita e lo sviluppo delle forme di vita. Senza i gas Serra la terra sarebbe ghiacciata e priva di vita. Solo che in grosse quantità fa riscaldare troppo il nostro pianeta. </a:t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5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ambiamenti climatici: riscaldamento climatico per aumento antropogenico  dell&amp;#39;effetto serra naturale - Rete Clima" id="133" name="Google Shape;133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908720"/>
            <a:ext cx="8460432" cy="51047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p14:dur="1600">
    <p:blinds dir="vert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"/>
          <p:cNvSpPr txBox="1"/>
          <p:nvPr/>
        </p:nvSpPr>
        <p:spPr>
          <a:xfrm>
            <a:off x="539552" y="1772816"/>
            <a:ext cx="6552728" cy="3046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Fatto da: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Alessandro Tomaselli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Giada Zaffarana</a:t>
            </a:r>
            <a:endParaRPr sz="4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Erika Zappala  </a:t>
            </a:r>
            <a:endParaRPr sz="4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1100">
        <p14:flip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Adiacente">
  <a:themeElements>
    <a:clrScheme name="Adiacent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2021-10-14T20:07:55Z</dcterms:created>
  <dc:creator>Andrea</dc:creator>
</cp:coreProperties>
</file>